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7"/>
  </p:notes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70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embeddedFontLst>
    <p:embeddedFont>
      <p:font typeface="Corbel" panose="020B0503020204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3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bb6bb5a2e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bb6bb5a2e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2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0" name="Google Shape;20;p2"/>
            <p:cNvSpPr/>
            <p:nvPr/>
          </p:nvSpPr>
          <p:spPr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l" t="t" r="r" b="b"/>
              <a:pathLst>
                <a:path w="670" h="1753" extrusionOk="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Google Shape;21;p2"/>
            <p:cNvSpPr/>
            <p:nvPr/>
          </p:nvSpPr>
          <p:spPr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l" t="t" r="r" b="b"/>
              <a:pathLst>
                <a:path w="652" h="1684" extrusionOk="0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2" name="Google Shape;22;p2"/>
            <p:cNvSpPr/>
            <p:nvPr/>
          </p:nvSpPr>
          <p:spPr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l" t="t" r="r" b="b"/>
              <a:pathLst>
                <a:path w="1697" h="2693" extrusionOk="0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3" name="Google Shape;23;p2"/>
            <p:cNvSpPr/>
            <p:nvPr/>
          </p:nvSpPr>
          <p:spPr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l" t="t" r="r" b="b"/>
              <a:pathLst>
                <a:path w="2099" h="2624" extrusionOk="0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4" name="Google Shape;24;p2"/>
            <p:cNvSpPr/>
            <p:nvPr/>
          </p:nvSpPr>
          <p:spPr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l" t="t" r="r" b="b"/>
              <a:pathLst>
                <a:path w="2883" h="2627" extrusionOk="0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5" name="Google Shape;25;p2"/>
            <p:cNvSpPr/>
            <p:nvPr/>
          </p:nvSpPr>
          <p:spPr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l" t="t" r="r" b="b"/>
              <a:pathLst>
                <a:path w="2258" h="2696" extrusionOk="0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26" name="Google Shape;26;p2"/>
          <p:cNvSpPr txBox="1"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ftr" idx="11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>
            <a:spLocks noGrp="1"/>
          </p:cNvSpPr>
          <p:nvPr>
            <p:ph type="pic" idx="2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IN" sz="8000" b="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97" name="Google Shape;97;p13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IN" sz="8000" b="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1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2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IN" sz="8000" b="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IN" sz="8000" b="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body" idx="1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spcBef>
                <a:spcPts val="480"/>
              </a:spcBef>
              <a:spcAft>
                <a:spcPts val="0"/>
              </a:spcAft>
              <a:buSzPts val="3480"/>
              <a:buNone/>
              <a:defRPr sz="2400" b="0" cap="none">
                <a:solidFill>
                  <a:schemeClr val="dk1"/>
                </a:solidFill>
              </a:defRPr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body" idx="2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1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4060"/>
              <a:buNone/>
              <a:defRPr sz="2800" b="0" cap="none">
                <a:solidFill>
                  <a:schemeClr val="dk1"/>
                </a:solidFill>
              </a:defRPr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2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1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 rot="5400000">
            <a:off x="8065140" y="2353315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ldNum" idx="12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2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4060"/>
              <a:buNone/>
              <a:defRPr sz="2800" b="0">
                <a:solidFill>
                  <a:srgbClr val="1186C3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9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2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3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4060"/>
              <a:buNone/>
              <a:defRPr sz="2800" b="0">
                <a:solidFill>
                  <a:srgbClr val="1186C3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9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4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412750" algn="l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marL="1371600" lvl="2" indent="-375919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marL="1828800" lvl="3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marL="2286000" lvl="4" indent="-357504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marL="2743200" lvl="5" indent="-357504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marL="3200400" lvl="6" indent="-357504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marL="3657600" lvl="7" indent="-357504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marL="4114800" lvl="8" indent="-357504" algn="l"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body" idx="2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>
            <a:spLocks noGrp="1"/>
          </p:cNvSpPr>
          <p:nvPr>
            <p:ph type="pic" idx="2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body" idx="1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7" name="Google Shape;7;p1"/>
            <p:cNvSpPr/>
            <p:nvPr/>
          </p:nvSpPr>
          <p:spPr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l" t="t" r="r" b="b"/>
              <a:pathLst>
                <a:path w="707" h="3357" extrusionOk="0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" name="Google Shape;8;p1"/>
            <p:cNvSpPr/>
            <p:nvPr/>
          </p:nvSpPr>
          <p:spPr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l" t="t" r="r" b="b"/>
              <a:pathLst>
                <a:path w="704" h="3324" extrusionOk="0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9" name="Google Shape;9;p1"/>
            <p:cNvSpPr/>
            <p:nvPr/>
          </p:nvSpPr>
          <p:spPr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l" t="t" r="r" b="b"/>
              <a:pathLst>
                <a:path w="774" h="1020" extrusionOk="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" name="Google Shape;10;p1"/>
            <p:cNvSpPr/>
            <p:nvPr/>
          </p:nvSpPr>
          <p:spPr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1" name="Google Shape;11;p1"/>
            <p:cNvSpPr/>
            <p:nvPr/>
          </p:nvSpPr>
          <p:spPr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l" t="t" r="r" b="b"/>
              <a:pathLst>
                <a:path w="1342" h="990" extrusionOk="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2" name="Google Shape;12;p1"/>
            <p:cNvSpPr/>
            <p:nvPr/>
          </p:nvSpPr>
          <p:spPr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l" t="t" r="r" b="b"/>
              <a:pathLst>
                <a:path w="1068" h="1020" extrusionOk="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449580" algn="l" rtl="0"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12750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94335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75919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7504" algn="l" rtl="0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" name="Google Shape;17;p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7.jp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12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11" Type="http://schemas.openxmlformats.org/officeDocument/2006/relationships/image" Target="../media/image8.jpg"/><Relationship Id="rId5" Type="http://schemas.openxmlformats.org/officeDocument/2006/relationships/image" Target="../media/image11.jpg"/><Relationship Id="rId15" Type="http://schemas.openxmlformats.org/officeDocument/2006/relationships/image" Target="../media/image19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Relationship Id="rId1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ctrTitle"/>
          </p:nvPr>
        </p:nvSpPr>
        <p:spPr>
          <a:xfrm>
            <a:off x="5006898" y="488235"/>
            <a:ext cx="5759993" cy="26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IN" sz="8000" b="1" dirty="0">
                <a:latin typeface="Balthazar"/>
                <a:ea typeface="Balthazar"/>
                <a:cs typeface="Balthazar"/>
                <a:sym typeface="Balthazar"/>
              </a:rPr>
              <a:t>SAFEPORT</a:t>
            </a:r>
            <a:endParaRPr dirty="0"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1"/>
          </p:nvPr>
        </p:nvSpPr>
        <p:spPr>
          <a:xfrm>
            <a:off x="8525875" y="3056085"/>
            <a:ext cx="2895000" cy="13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IN" sz="2400" dirty="0"/>
              <a:t> security made easy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3045"/>
              <a:buNone/>
            </a:pPr>
            <a:endParaRPr sz="2400" dirty="0"/>
          </a:p>
        </p:txBody>
      </p:sp>
      <p:sp>
        <p:nvSpPr>
          <p:cNvPr id="144" name="Google Shape;144;p19"/>
          <p:cNvSpPr txBox="1"/>
          <p:nvPr/>
        </p:nvSpPr>
        <p:spPr>
          <a:xfrm>
            <a:off x="8049491" y="4451859"/>
            <a:ext cx="414250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/>
        </p:nvSpPr>
        <p:spPr>
          <a:xfrm>
            <a:off x="1759396" y="623454"/>
            <a:ext cx="867320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SAFEPORT IMPLEMENTATION</a:t>
            </a:r>
            <a:endParaRPr dirty="0"/>
          </a:p>
        </p:txBody>
      </p:sp>
      <p:sp>
        <p:nvSpPr>
          <p:cNvPr id="191" name="Google Shape;191;p26"/>
          <p:cNvSpPr txBox="1"/>
          <p:nvPr/>
        </p:nvSpPr>
        <p:spPr>
          <a:xfrm>
            <a:off x="1226127" y="1704205"/>
            <a:ext cx="9739745" cy="189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There are three major sections of implementation of SafePort:</a:t>
            </a:r>
            <a:endParaRPr dirty="0"/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rbel"/>
              <a:buAutoNum type="arabicPeriod"/>
            </a:pPr>
            <a:r>
              <a:rPr lang="en-IN" sz="20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SafePort Hardware Implementation using Raspberry pi zero with a 3.5” LCD touchscreen</a:t>
            </a:r>
            <a:endParaRPr sz="2000" b="1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rbel"/>
              <a:buAutoNum type="arabicPeriod"/>
            </a:pPr>
            <a:r>
              <a:rPr lang="en-IN" sz="20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SafePort Software Implementation using python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0D3A7-922D-401C-81AA-2F50EF07737D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3481" y="3835622"/>
            <a:ext cx="5157525" cy="2815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/>
        </p:nvSpPr>
        <p:spPr>
          <a:xfrm>
            <a:off x="2583019" y="678137"/>
            <a:ext cx="702596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SAFEPORT HARDWARE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IMPLEMENTATION</a:t>
            </a:r>
            <a:endParaRPr dirty="0"/>
          </a:p>
        </p:txBody>
      </p:sp>
      <p:sp>
        <p:nvSpPr>
          <p:cNvPr id="197" name="Google Shape;197;p27"/>
          <p:cNvSpPr txBox="1"/>
          <p:nvPr/>
        </p:nvSpPr>
        <p:spPr>
          <a:xfrm>
            <a:off x="1648691" y="266007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8" name="Google Shape;198;p27"/>
          <p:cNvSpPr txBox="1"/>
          <p:nvPr/>
        </p:nvSpPr>
        <p:spPr>
          <a:xfrm>
            <a:off x="893618" y="2660073"/>
            <a:ext cx="10404764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IN" sz="20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SafePort is mainly built on a Raspberry Pi </a:t>
            </a:r>
            <a:r>
              <a:rPr lang="en-IN" sz="2000" b="1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zero</a:t>
            </a:r>
            <a:r>
              <a:rPr lang="en-IN" sz="2000" b="1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IN" sz="20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, an affordable </a:t>
            </a:r>
            <a:r>
              <a:rPr lang="en-IN" sz="2000" b="1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IoT</a:t>
            </a:r>
            <a:r>
              <a:rPr lang="en-IN" sz="20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development board with a </a:t>
            </a:r>
            <a:r>
              <a:rPr lang="en-IN" sz="2000" b="1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Debian</a:t>
            </a:r>
            <a:r>
              <a:rPr lang="en-IN" sz="20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-based Linux system. </a:t>
            </a:r>
            <a:endParaRPr sz="18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/>
        </p:nvSpPr>
        <p:spPr>
          <a:xfrm>
            <a:off x="2050472" y="651164"/>
            <a:ext cx="7661563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SAFEPORT SOFTWARE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IMPLEMENTATION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1004454" y="1882513"/>
            <a:ext cx="10183091" cy="189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endParaRPr sz="2000" b="1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IN" sz="20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The main programming language we use is Python. The graphical User Interface is built using the </a:t>
            </a:r>
            <a:r>
              <a:rPr lang="en-IN" sz="2000" b="1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Tkinter</a:t>
            </a:r>
            <a:r>
              <a:rPr lang="en-IN" sz="20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library. </a:t>
            </a:r>
            <a:r>
              <a:rPr lang="en-IN" sz="2000" b="1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Tkinter</a:t>
            </a:r>
            <a:r>
              <a:rPr lang="en-IN" sz="20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provides a fast and easy way to create GUI applications. SafePort uses the Python </a:t>
            </a:r>
            <a:r>
              <a:rPr lang="en-IN" sz="2000" b="1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wxpython</a:t>
            </a:r>
            <a:r>
              <a:rPr lang="en-IN" sz="20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and </a:t>
            </a:r>
            <a:r>
              <a:rPr lang="en-IN" sz="2000" b="1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pywinusb</a:t>
            </a:r>
            <a:r>
              <a:rPr lang="en-IN" sz="20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library for USB device management to track USB attachment/detachment time.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IN" sz="2000" b="1" dirty="0" err="1">
                <a:latin typeface="Corbel" panose="020B0503020204020204" pitchFamily="34" charset="0"/>
                <a:cs typeface="Courier New" panose="02070309020205020404" pitchFamily="49" charset="0"/>
              </a:rPr>
              <a:t>Safeport</a:t>
            </a:r>
            <a:r>
              <a:rPr lang="en-IN" sz="2000" b="1" dirty="0">
                <a:latin typeface="Corbel" panose="020B0503020204020204" pitchFamily="34" charset="0"/>
                <a:cs typeface="Courier New" panose="02070309020205020404" pitchFamily="49" charset="0"/>
              </a:rPr>
              <a:t> also uses pywin32 and </a:t>
            </a:r>
            <a:r>
              <a:rPr lang="en-IN" sz="2000" b="1" dirty="0" err="1">
                <a:latin typeface="Corbel" panose="020B0503020204020204" pitchFamily="34" charset="0"/>
                <a:cs typeface="Courier New" panose="02070309020205020404" pitchFamily="49" charset="0"/>
              </a:rPr>
              <a:t>pyhook</a:t>
            </a:r>
            <a:r>
              <a:rPr lang="en-IN" sz="2000" b="1" dirty="0">
                <a:latin typeface="Corbel" panose="020B0503020204020204" pitchFamily="34" charset="0"/>
                <a:cs typeface="Courier New" panose="02070309020205020404" pitchFamily="49" charset="0"/>
              </a:rPr>
              <a:t> library for keyboard dynamics analysis.</a:t>
            </a:r>
            <a:endParaRPr sz="2000" b="1" dirty="0">
              <a:latin typeface="Corbel" panose="020B0503020204020204" pitchFamily="34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/>
        </p:nvSpPr>
        <p:spPr>
          <a:xfrm>
            <a:off x="1517070" y="654555"/>
            <a:ext cx="9157800" cy="18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FUTURE WORK</a:t>
            </a:r>
            <a:endParaRPr sz="18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1163780" y="2085192"/>
            <a:ext cx="9864300" cy="18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IN" sz="20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We will use a relay module that consists of 2 TRX-3V Relay ICs that are responsible for relaying USB signals after the </a:t>
            </a:r>
            <a:r>
              <a:rPr lang="en-IN" sz="2000" b="1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SafePort’s</a:t>
            </a:r>
            <a:r>
              <a:rPr lang="en-IN" sz="20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scanning and analysis procedure. This module ensures that the connected USB peripherals are not malicious. </a:t>
            </a:r>
            <a:endParaRPr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IN" sz="20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After the relay module redirects the USB signal to the host computer, SafePort needs to passively listen to continue protecting the host computer. We implement passive listening by using </a:t>
            </a:r>
            <a:r>
              <a:rPr lang="en-IN" sz="2000" b="1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BeagleBone</a:t>
            </a:r>
            <a:r>
              <a:rPr lang="en-IN" sz="20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Black (BBB) </a:t>
            </a:r>
            <a:r>
              <a:rPr lang="en-IN" sz="2000" b="1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Beaglelogic</a:t>
            </a:r>
            <a:r>
              <a:rPr lang="en-IN" sz="20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, a logic </a:t>
            </a:r>
            <a:r>
              <a:rPr lang="en-IN" sz="2000" b="1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analyzer</a:t>
            </a:r>
            <a:r>
              <a:rPr lang="en-IN" sz="20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that is capable of capturing USB traffic at speed up to 100MHz.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/>
        </p:nvSpPr>
        <p:spPr>
          <a:xfrm>
            <a:off x="3913909" y="581891"/>
            <a:ext cx="436418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CONCLUSION</a:t>
            </a:r>
            <a:endParaRPr dirty="0"/>
          </a:p>
        </p:txBody>
      </p:sp>
      <p:sp>
        <p:nvSpPr>
          <p:cNvPr id="216" name="Google Shape;216;p30"/>
          <p:cNvSpPr txBox="1"/>
          <p:nvPr/>
        </p:nvSpPr>
        <p:spPr>
          <a:xfrm>
            <a:off x="990599" y="2299855"/>
            <a:ext cx="10210800" cy="189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IN" sz="20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Our aim is to provide an effective defensive framework for protecting USB peripherals against various attacks, in addition to HID and juice jacking attacks. </a:t>
            </a:r>
            <a:endParaRPr/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IN" sz="20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And also provide a secure USB hub which automatically scan, analyse, redirect, or block a USB device that is connected through the secure USB hub.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6891" y="-11913"/>
            <a:ext cx="1905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891" y="2959966"/>
            <a:ext cx="2192644" cy="3898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23117" y="1887670"/>
            <a:ext cx="4826464" cy="321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67956" y="3597562"/>
            <a:ext cx="2445328" cy="3260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74790" y="0"/>
            <a:ext cx="2077719" cy="225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891" y="-9124"/>
            <a:ext cx="4762500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52509" y="0"/>
            <a:ext cx="4253265" cy="239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226949" y="2399480"/>
            <a:ext cx="4599549" cy="258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51672" y="2354934"/>
            <a:ext cx="3540328" cy="1991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891" y="1425961"/>
            <a:ext cx="4572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13284" y="4147396"/>
            <a:ext cx="3318170" cy="2719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98443" y="-13314"/>
            <a:ext cx="3803647" cy="239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731454" y="4173335"/>
            <a:ext cx="4456791" cy="2667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1"/>
          <p:cNvSpPr txBox="1"/>
          <p:nvPr/>
        </p:nvSpPr>
        <p:spPr>
          <a:xfrm>
            <a:off x="2895600" y="851402"/>
            <a:ext cx="6400800" cy="470898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softEdge rad="127000"/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b="1" dirty="0">
              <a:solidFill>
                <a:schemeClr val="dk1"/>
              </a:solidFill>
              <a:latin typeface="Balthazar"/>
              <a:ea typeface="Balthazar"/>
              <a:cs typeface="Balthazar"/>
              <a:sym typeface="Balthaza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b="1" dirty="0">
              <a:solidFill>
                <a:schemeClr val="dk1"/>
              </a:solidFill>
              <a:latin typeface="Balthazar"/>
              <a:ea typeface="Balthazar"/>
              <a:cs typeface="Balthazar"/>
              <a:sym typeface="Balthaza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THANKYOU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b="1" dirty="0">
              <a:solidFill>
                <a:schemeClr val="dk1"/>
              </a:solidFill>
              <a:latin typeface="Balthazar"/>
              <a:ea typeface="Balthazar"/>
              <a:cs typeface="Balthazar"/>
              <a:sym typeface="Balthaza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b="1" dirty="0">
              <a:solidFill>
                <a:schemeClr val="dk1"/>
              </a:solidFill>
              <a:latin typeface="Balthazar"/>
              <a:ea typeface="Balthazar"/>
              <a:cs typeface="Balthazar"/>
              <a:sym typeface="Balthaz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/>
        </p:nvSpPr>
        <p:spPr>
          <a:xfrm>
            <a:off x="3526453" y="387820"/>
            <a:ext cx="4973400" cy="13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 dirty="0">
                <a:latin typeface="Balthazar"/>
                <a:ea typeface="Balthazar"/>
                <a:cs typeface="Balthazar"/>
                <a:sym typeface="Balthazar"/>
              </a:rPr>
              <a:t>INTRODUCTION</a:t>
            </a:r>
            <a:endParaRPr sz="4000" b="1" dirty="0">
              <a:latin typeface="Balthazar"/>
              <a:ea typeface="Balthazar"/>
              <a:cs typeface="Balthazar"/>
              <a:sym typeface="Balthazar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1656327" y="1259364"/>
            <a:ext cx="9333600" cy="3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Ø"/>
            </a:pPr>
            <a:r>
              <a:rPr lang="en-IN" sz="1800" b="1" dirty="0">
                <a:latin typeface="Corbel" panose="020B0503020204020204" pitchFamily="34" charset="0"/>
                <a:ea typeface="Corbel"/>
                <a:cs typeface="Corbel"/>
                <a:sym typeface="Corbel"/>
              </a:rPr>
              <a:t>SafePort is an intermediator between USB device and host.</a:t>
            </a:r>
            <a:endParaRPr sz="1800" b="1" dirty="0"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sz="1800" b="1" dirty="0"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Ø"/>
            </a:pPr>
            <a:r>
              <a:rPr lang="en-IN" sz="1800" b="1" dirty="0">
                <a:latin typeface="Corbel" panose="020B0503020204020204" pitchFamily="34" charset="0"/>
                <a:ea typeface="Corbel"/>
                <a:cs typeface="Corbel"/>
                <a:sym typeface="Corbel"/>
              </a:rPr>
              <a:t>It scan and analyse USB device and gives a simple User Interface to control and</a:t>
            </a:r>
            <a:endParaRPr sz="1800" b="1" dirty="0"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457200" lvl="0" algn="l" rtl="0"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latin typeface="Corbel" panose="020B0503020204020204" pitchFamily="34" charset="0"/>
                <a:ea typeface="Corbel"/>
                <a:cs typeface="Corbel"/>
                <a:sym typeface="Corbel"/>
              </a:rPr>
              <a:t>monitor USB device.</a:t>
            </a:r>
            <a:endParaRPr sz="1800" b="1" dirty="0"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sz="1800" b="1" dirty="0"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Ø"/>
            </a:pPr>
            <a:r>
              <a:rPr lang="en-IN" sz="1800" b="1" dirty="0">
                <a:latin typeface="Corbel" panose="020B0503020204020204" pitchFamily="34" charset="0"/>
                <a:ea typeface="Corbel"/>
                <a:cs typeface="Corbel"/>
                <a:sym typeface="Corbel"/>
              </a:rPr>
              <a:t>Basically it defend against various USB attacks, including HID attack and juice</a:t>
            </a:r>
            <a:endParaRPr sz="1800" b="1" dirty="0"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457200" lvl="0" algn="l" rtl="0"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latin typeface="Corbel" panose="020B0503020204020204" pitchFamily="34" charset="0"/>
                <a:ea typeface="Corbel"/>
                <a:cs typeface="Corbel"/>
                <a:sym typeface="Corbel"/>
              </a:rPr>
              <a:t>jacking.</a:t>
            </a:r>
            <a:endParaRPr sz="1800" b="1" dirty="0"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4" name="Picture 3" descr="F:\SafePort\IMG-20191220-WA0003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69297" y="3640754"/>
            <a:ext cx="4687712" cy="24257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-20191006-WA0011">
            <a:hlinkClick r:id="" action="ppaction://media"/>
            <a:extLst>
              <a:ext uri="{FF2B5EF4-FFF2-40B4-BE49-F238E27FC236}">
                <a16:creationId xmlns:a16="http://schemas.microsoft.com/office/drawing/2014/main" id="{272AB28D-2B1F-4673-9BCE-F83D1E2C8C0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2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3702" cy="68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1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/>
        </p:nvSpPr>
        <p:spPr>
          <a:xfrm>
            <a:off x="1233053" y="516908"/>
            <a:ext cx="972589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HID AND RUBBER DUCKY ATTACK</a:t>
            </a:r>
            <a:endParaRPr dirty="0"/>
          </a:p>
        </p:txBody>
      </p:sp>
      <p:sp>
        <p:nvSpPr>
          <p:cNvPr id="156" name="Google Shape;156;p21"/>
          <p:cNvSpPr txBox="1"/>
          <p:nvPr/>
        </p:nvSpPr>
        <p:spPr>
          <a:xfrm>
            <a:off x="1233052" y="1579418"/>
            <a:ext cx="9725891" cy="2814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IN" sz="20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 HID attack, an attacker creates a USB device which when plugged into a computer will execute a pre-configured set of keystrokes to drop a malicious payload onto the target computer. </a:t>
            </a:r>
            <a:endParaRPr dirty="0"/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IN" sz="20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The Rubber Ducky is an attack tool that looks like a USB flash drive but acts like a keyboard when plugged into any unlocked device.</a:t>
            </a:r>
            <a:endParaRPr sz="2000" b="1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493" y="4157794"/>
            <a:ext cx="3552708" cy="23652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664" y="3812240"/>
            <a:ext cx="4121177" cy="28698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/>
        </p:nvSpPr>
        <p:spPr>
          <a:xfrm>
            <a:off x="2633353" y="461645"/>
            <a:ext cx="692529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DEFENSIVE MEASURES</a:t>
            </a:r>
            <a:endParaRPr dirty="0"/>
          </a:p>
        </p:txBody>
      </p:sp>
      <p:sp>
        <p:nvSpPr>
          <p:cNvPr id="163" name="Google Shape;163;p22"/>
          <p:cNvSpPr txBox="1"/>
          <p:nvPr/>
        </p:nvSpPr>
        <p:spPr>
          <a:xfrm>
            <a:off x="1515900" y="2315014"/>
            <a:ext cx="4580100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IN" sz="20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USB device blacklist creation</a:t>
            </a:r>
            <a:endParaRPr dirty="0"/>
          </a:p>
          <a:p>
            <a:pPr marL="584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+mj-lt"/>
              <a:buAutoNum type="arabicPeriod"/>
            </a:pPr>
            <a:endParaRPr sz="2000" b="1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IN" sz="20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Keyboard dynamics analysis</a:t>
            </a:r>
            <a:endParaRPr dirty="0"/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+mj-lt"/>
              <a:buAutoNum type="arabicPeriod"/>
            </a:pPr>
            <a:endParaRPr sz="2000" b="1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IN" sz="20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Enumeration and Monitoring</a:t>
            </a: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+mj-lt"/>
              <a:buAutoNum type="arabicPeriod"/>
            </a:pPr>
            <a:endParaRPr lang="en-IN" sz="2000" b="1" dirty="0">
              <a:solidFill>
                <a:schemeClr val="dk1"/>
              </a:solidFill>
              <a:latin typeface="Corbel"/>
              <a:sym typeface="Corbel"/>
            </a:endParaRP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sz="2000" b="1" dirty="0" smtClean="0">
                <a:solidFill>
                  <a:schemeClr val="dk1"/>
                </a:solidFill>
                <a:latin typeface="Corbel"/>
                <a:sym typeface="Corbel"/>
              </a:rPr>
              <a:t>Logging </a:t>
            </a:r>
            <a:r>
              <a:rPr lang="en-US" sz="2000" b="1" dirty="0" err="1" smtClean="0">
                <a:solidFill>
                  <a:schemeClr val="dk1"/>
                </a:solidFill>
                <a:latin typeface="Corbel"/>
                <a:sym typeface="Corbel"/>
              </a:rPr>
              <a:t>usb</a:t>
            </a:r>
            <a:r>
              <a:rPr lang="en-US" sz="2000" b="1" dirty="0" smtClean="0">
                <a:solidFill>
                  <a:schemeClr val="dk1"/>
                </a:solidFill>
                <a:latin typeface="Corbel"/>
                <a:sym typeface="Corbel"/>
              </a:rPr>
              <a:t> device attach/detach</a:t>
            </a: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sz="2000" b="1" dirty="0">
              <a:solidFill>
                <a:schemeClr val="dk1"/>
              </a:solidFill>
              <a:latin typeface="Corbel"/>
              <a:sym typeface="Corbel"/>
            </a:endParaRPr>
          </a:p>
          <a:p>
            <a:pPr marL="457200" indent="-457200" algn="just"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IN" sz="2000" b="1" dirty="0">
                <a:solidFill>
                  <a:schemeClr val="dk1"/>
                </a:solidFill>
                <a:latin typeface="Corbel"/>
                <a:sym typeface="Corbel"/>
              </a:rPr>
              <a:t>Safe from network attacks</a:t>
            </a: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sz="2000" b="1" dirty="0">
              <a:solidFill>
                <a:schemeClr val="dk1"/>
              </a:solidFill>
              <a:latin typeface="Corbel"/>
              <a:sym typeface="Corbel"/>
            </a:endParaRP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+mj-lt"/>
              <a:buAutoNum type="arabicPeriod"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0C33A-3127-466D-9558-2BD2ECB93F1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1694128"/>
            <a:ext cx="5953432" cy="436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/>
        </p:nvSpPr>
        <p:spPr>
          <a:xfrm>
            <a:off x="900250" y="568036"/>
            <a:ext cx="1039149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USB DEVICE BLACKLIST CREATION </a:t>
            </a:r>
            <a:endParaRPr dirty="0"/>
          </a:p>
        </p:txBody>
      </p:sp>
      <p:sp>
        <p:nvSpPr>
          <p:cNvPr id="169" name="Google Shape;169;p23"/>
          <p:cNvSpPr txBox="1"/>
          <p:nvPr/>
        </p:nvSpPr>
        <p:spPr>
          <a:xfrm>
            <a:off x="1025236" y="19812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900250" y="1981200"/>
            <a:ext cx="10169532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IN" sz="20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When a user plugs in a USB Rubber Ducky via SafePort and SafePort shows that an HID device is attached, he/she may raise suspicion because the USB Rubber Ducky device is not an HID device. In this case, the user can blacklist the identified malicious USB device by simply clicking a button on </a:t>
            </a:r>
            <a:r>
              <a:rPr lang="en-IN" sz="2000" b="1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SafePort’s</a:t>
            </a:r>
            <a:r>
              <a:rPr lang="en-IN" sz="20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UI.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9636" y="4197191"/>
            <a:ext cx="4302059" cy="256102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/>
          <p:nvPr/>
        </p:nvSpPr>
        <p:spPr>
          <a:xfrm>
            <a:off x="7644430" y="3648448"/>
            <a:ext cx="3934396" cy="2508041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5875" cap="rnd" cmpd="sng">
            <a:solidFill>
              <a:srgbClr val="237D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/>
        </p:nvSpPr>
        <p:spPr>
          <a:xfrm>
            <a:off x="1263298" y="540328"/>
            <a:ext cx="966540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KEYBOARD DYNAMICS ANALYSIS</a:t>
            </a:r>
            <a:endParaRPr dirty="0"/>
          </a:p>
        </p:txBody>
      </p:sp>
      <p:sp>
        <p:nvSpPr>
          <p:cNvPr id="178" name="Google Shape;178;p24"/>
          <p:cNvSpPr txBox="1"/>
          <p:nvPr/>
        </p:nvSpPr>
        <p:spPr>
          <a:xfrm>
            <a:off x="1263298" y="2161819"/>
            <a:ext cx="9335429" cy="189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IN" sz="20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Keyboard dynamic analysis detects malicious activity by analysing the typing pattern, the rhythm and the speed of typing on a keyboard, since masqueraded malicious USB device may type inhumanly or with the type speed that is impossible for humans</a:t>
            </a:r>
            <a:endParaRPr/>
          </a:p>
        </p:txBody>
      </p:sp>
      <p:pic>
        <p:nvPicPr>
          <p:cNvPr id="179" name="Google Shape;17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5999" y="4053106"/>
            <a:ext cx="4869872" cy="2739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/>
        </p:nvSpPr>
        <p:spPr>
          <a:xfrm>
            <a:off x="1530840" y="720436"/>
            <a:ext cx="913032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 dirty="0">
                <a:solidFill>
                  <a:schemeClr val="dk1"/>
                </a:solidFill>
                <a:latin typeface="Balthazar"/>
                <a:ea typeface="Corbel"/>
                <a:cs typeface="Corbel"/>
                <a:sym typeface="Corbel"/>
              </a:rPr>
              <a:t>ENUMERATION AND MONITORING</a:t>
            </a:r>
            <a:endParaRPr sz="4000" dirty="0">
              <a:latin typeface="Balthazar"/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1530840" y="2438401"/>
            <a:ext cx="913032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IN" sz="20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SafePort monitor logs of USB activities (e.g., time of attachment/ detachment), which could be used as evidence of malicious activity. It provide a user interface such that users can also visualize the USB packets and logs.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 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869D06-C4F6-408E-9FF1-6265296D329F}"/>
              </a:ext>
            </a:extLst>
          </p:cNvPr>
          <p:cNvSpPr txBox="1"/>
          <p:nvPr/>
        </p:nvSpPr>
        <p:spPr>
          <a:xfrm>
            <a:off x="2406444" y="693174"/>
            <a:ext cx="79002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dk1"/>
                </a:solidFill>
                <a:latin typeface="Balthazar"/>
                <a:sym typeface="Corbel"/>
              </a:rPr>
              <a:t>SAFE FROM NETWORK ATTACKS</a:t>
            </a:r>
            <a:endParaRPr lang="en-IN" sz="4000" dirty="0">
              <a:latin typeface="Balthazar"/>
            </a:endParaRPr>
          </a:p>
          <a:p>
            <a:pPr algn="ctr"/>
            <a:endParaRPr lang="en-IN" sz="4000" dirty="0">
              <a:latin typeface="Balthaz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6B8129-AE72-4DCB-BF1F-B2BE849525F0}"/>
              </a:ext>
            </a:extLst>
          </p:cNvPr>
          <p:cNvSpPr txBox="1"/>
          <p:nvPr/>
        </p:nvSpPr>
        <p:spPr>
          <a:xfrm>
            <a:off x="1740309" y="2483356"/>
            <a:ext cx="9232491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dirty="0">
                <a:latin typeface="Corbel" panose="020B0503020204020204" pitchFamily="34" charset="0"/>
              </a:rPr>
              <a:t>As in raspberry pi zero, there are no ethernet socket, and embedded Wi-Fi antenna, so SafePort works offline. This means there is no internet connection. Therefore SafePort works more securely as there are no chances that SafePort is hacked via the internet.</a:t>
            </a:r>
          </a:p>
        </p:txBody>
      </p:sp>
    </p:spTree>
    <p:extLst>
      <p:ext uri="{BB962C8B-B14F-4D97-AF65-F5344CB8AC3E}">
        <p14:creationId xmlns:p14="http://schemas.microsoft.com/office/powerpoint/2010/main" val="3518017756"/>
      </p:ext>
    </p:extLst>
  </p:cSld>
  <p:clrMapOvr>
    <a:masterClrMapping/>
  </p:clrMapOvr>
</p:sld>
</file>

<file path=ppt/theme/theme1.xml><?xml version="1.0" encoding="utf-8"?>
<a:theme xmlns:a="http://schemas.openxmlformats.org/drawingml/2006/main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610</Words>
  <Application>Microsoft Office PowerPoint</Application>
  <PresentationFormat>Widescreen</PresentationFormat>
  <Paragraphs>54</Paragraphs>
  <Slides>15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Wingdings</vt:lpstr>
      <vt:lpstr>Noto Sans Symbols</vt:lpstr>
      <vt:lpstr>Courier New</vt:lpstr>
      <vt:lpstr>Balthazar</vt:lpstr>
      <vt:lpstr>Corbel</vt:lpstr>
      <vt:lpstr>Parallax</vt:lpstr>
      <vt:lpstr>SAFEPORT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SAFEPORT</dc:title>
  <dc:creator>Vishal TK</dc:creator>
  <cp:lastModifiedBy>Zeus</cp:lastModifiedBy>
  <cp:revision>16</cp:revision>
  <dcterms:modified xsi:type="dcterms:W3CDTF">2020-07-17T17:05:40Z</dcterms:modified>
</cp:coreProperties>
</file>